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5" r:id="rId4"/>
    <p:sldId id="276" r:id="rId5"/>
    <p:sldId id="277" r:id="rId6"/>
    <p:sldId id="272" r:id="rId7"/>
    <p:sldId id="273" r:id="rId8"/>
    <p:sldId id="274" r:id="rId9"/>
    <p:sldId id="280" r:id="rId10"/>
    <p:sldId id="269" r:id="rId11"/>
    <p:sldId id="270" r:id="rId12"/>
    <p:sldId id="278" r:id="rId13"/>
    <p:sldId id="279" r:id="rId14"/>
    <p:sldId id="281" r:id="rId15"/>
    <p:sldId id="282" r:id="rId16"/>
    <p:sldId id="271" r:id="rId17"/>
    <p:sldId id="283" r:id="rId18"/>
    <p:sldId id="266" r:id="rId19"/>
    <p:sldId id="267" r:id="rId20"/>
    <p:sldId id="268" r:id="rId21"/>
    <p:sldId id="263" r:id="rId22"/>
    <p:sldId id="264" r:id="rId23"/>
    <p:sldId id="265" r:id="rId24"/>
    <p:sldId id="261" r:id="rId25"/>
    <p:sldId id="262" r:id="rId26"/>
    <p:sldId id="258" r:id="rId27"/>
    <p:sldId id="25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34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9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7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86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4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921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23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5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8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0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61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62040-A8E7-4143-BF2D-5167337E20A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6A7E3-4BE6-4536-9388-9CDD4B589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400"/>
            <a:ext cx="7772400" cy="147002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Resistance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371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Prepared by :</a:t>
            </a:r>
          </a:p>
          <a:p>
            <a:r>
              <a:rPr lang="en-US" b="1" i="1">
                <a:solidFill>
                  <a:srgbClr val="FF0000"/>
                </a:solidFill>
              </a:rPr>
              <a:t>Shafqat Ali</a:t>
            </a:r>
          </a:p>
          <a:p>
            <a:endParaRPr lang="en-US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6667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Concentric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Contractions</a:t>
            </a:r>
            <a:b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Concentric Contraction shorten the muscles </a:t>
            </a:r>
            <a:r>
              <a:rPr lang="en-US" b="1" dirty="0"/>
              <a:t>as it acts against resistive force (like a weight</a:t>
            </a:r>
            <a:r>
              <a:rPr lang="en-US" b="1" dirty="0" smtClean="0"/>
              <a:t>).</a:t>
            </a:r>
          </a:p>
          <a:p>
            <a:r>
              <a:rPr lang="en-US" dirty="0"/>
              <a:t> </a:t>
            </a:r>
            <a:r>
              <a:rPr lang="en-US" b="1" dirty="0"/>
              <a:t>Concentric contractions are the most common type of muscle contraction and occur frequently in daily and sporting activities</a:t>
            </a:r>
            <a:r>
              <a:rPr lang="en-US" b="1" dirty="0" smtClean="0"/>
              <a:t>.</a:t>
            </a:r>
          </a:p>
        </p:txBody>
      </p:sp>
      <p:pic>
        <p:nvPicPr>
          <p:cNvPr id="1026" name="Picture 2" descr="C:\Users\Waqas Ihsan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648200"/>
            <a:ext cx="3657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368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Eccentric  Contraction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Eccentric Contraction Lengthen the muscles </a:t>
            </a:r>
            <a:r>
              <a:rPr lang="en-US" b="1" dirty="0"/>
              <a:t>while producing </a:t>
            </a:r>
            <a:r>
              <a:rPr lang="en-US" b="1" dirty="0" smtClean="0"/>
              <a:t>force.</a:t>
            </a:r>
          </a:p>
          <a:p>
            <a:r>
              <a:rPr lang="en-US" dirty="0"/>
              <a:t> </a:t>
            </a:r>
            <a:r>
              <a:rPr lang="en-US" b="1" dirty="0"/>
              <a:t>This is less common and usually involves the </a:t>
            </a:r>
            <a:r>
              <a:rPr lang="en-US" b="1" dirty="0" smtClean="0"/>
              <a:t>control </a:t>
            </a:r>
            <a:r>
              <a:rPr lang="en-US" b="1" dirty="0"/>
              <a:t>of a </a:t>
            </a:r>
            <a:r>
              <a:rPr lang="en-US" b="1" dirty="0" smtClean="0"/>
              <a:t>movement,</a:t>
            </a:r>
          </a:p>
          <a:p>
            <a:r>
              <a:rPr lang="en-US" b="1" dirty="0"/>
              <a:t>For example, when kicking a </a:t>
            </a:r>
            <a:r>
              <a:rPr lang="en-US" b="1" dirty="0" smtClean="0"/>
              <a:t>football </a:t>
            </a:r>
            <a:r>
              <a:rPr lang="en-US" b="1" dirty="0"/>
              <a:t>Eccentric Contraction </a:t>
            </a:r>
            <a:r>
              <a:rPr lang="en-US" b="1" dirty="0" smtClean="0"/>
              <a:t>shown. </a:t>
            </a:r>
            <a:endParaRPr lang="en-US" b="1" dirty="0"/>
          </a:p>
        </p:txBody>
      </p:sp>
      <p:pic>
        <p:nvPicPr>
          <p:cNvPr id="4" name="Picture 2" descr="C:\Users\Waqas Ihsan\Desktop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800600"/>
            <a:ext cx="39052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107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Concentric and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Eccentric  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Contraction</a:t>
            </a:r>
            <a:endParaRPr lang="en-US" dirty="0"/>
          </a:p>
        </p:txBody>
      </p:sp>
      <p:pic>
        <p:nvPicPr>
          <p:cNvPr id="1026" name="Picture 2" descr="C:\Users\Waqas Ihsan\Desktop\featured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8077200" cy="434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09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Isometric Contraction 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Isometric contraction develop no change in the muscles.</a:t>
            </a:r>
          </a:p>
          <a:p>
            <a:r>
              <a:rPr lang="en-US" b="1" dirty="0"/>
              <a:t>The amount of force a muscle is able to produce during an isometric contraction depends on the length of the muscle at the point of </a:t>
            </a:r>
            <a:r>
              <a:rPr lang="en-US" b="1" dirty="0" smtClean="0"/>
              <a:t>contraction.</a:t>
            </a:r>
          </a:p>
          <a:p>
            <a:r>
              <a:rPr lang="en-US" b="1" dirty="0"/>
              <a:t>E</a:t>
            </a:r>
            <a:r>
              <a:rPr lang="en-US" b="1" dirty="0" smtClean="0"/>
              <a:t>xample </a:t>
            </a:r>
            <a:r>
              <a:rPr lang="en-US" b="1" dirty="0"/>
              <a:t>is when you grip something , such as a tennis racket.</a:t>
            </a:r>
          </a:p>
        </p:txBody>
      </p:sp>
    </p:spTree>
    <p:extLst>
      <p:ext uri="{BB962C8B-B14F-4D97-AF65-F5344CB8AC3E}">
        <p14:creationId xmlns:p14="http://schemas.microsoft.com/office/powerpoint/2010/main" val="3632720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Isometric Contraction </a:t>
            </a:r>
            <a:endParaRPr lang="en-US" dirty="0"/>
          </a:p>
        </p:txBody>
      </p:sp>
      <p:pic>
        <p:nvPicPr>
          <p:cNvPr id="4" name="Content Placeholder 3" descr="C:\Users\Waqas Ihsan\Desktop\downloa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1534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193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Types Of Contractions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Waqas Ihsan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37338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Waqas Ihsan\Desktop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962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398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Isokinetic Contraction 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smtClean="0"/>
              <a:t>Isokinetic Contraction is the combination of 2 Contractions.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Isotonic Contraction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Isometric </a:t>
            </a:r>
            <a:r>
              <a:rPr lang="en-US" b="1" dirty="0" smtClean="0">
                <a:solidFill>
                  <a:srgbClr val="00B050"/>
                </a:solidFill>
              </a:rPr>
              <a:t>Contraction</a:t>
            </a:r>
          </a:p>
          <a:p>
            <a:pPr marL="0" indent="0">
              <a:buNone/>
            </a:pPr>
            <a:r>
              <a:rPr lang="en-US" b="1" dirty="0"/>
              <a:t>The </a:t>
            </a:r>
            <a:r>
              <a:rPr lang="en-US" b="1" dirty="0" smtClean="0"/>
              <a:t> characteristics </a:t>
            </a:r>
            <a:r>
              <a:rPr lang="en-US" b="1" dirty="0"/>
              <a:t>of </a:t>
            </a:r>
            <a:r>
              <a:rPr lang="en-US" b="1" dirty="0" smtClean="0"/>
              <a:t> isokinetic</a:t>
            </a:r>
            <a:r>
              <a:rPr lang="en-US" b="1" dirty="0"/>
              <a:t> muscle contractions is that they result in movements of a constant speed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b="1" dirty="0"/>
              <a:t>A piece of equipment called an </a:t>
            </a:r>
            <a:r>
              <a:rPr lang="en-US" b="1" dirty="0" smtClean="0"/>
              <a:t>Isokinetic Dynamometer </a:t>
            </a:r>
            <a:r>
              <a:rPr lang="en-US" b="1" dirty="0"/>
              <a:t>is used to measure the (constant) speed of isokinetic </a:t>
            </a:r>
            <a:r>
              <a:rPr lang="en-US" b="1" dirty="0" smtClean="0"/>
              <a:t>muscle contraction.</a:t>
            </a:r>
            <a:endParaRPr lang="en-US" b="1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82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Isokinetic Contraction 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Waqas Ihsan\Desktop\image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7848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0128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Plyometric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b="1" dirty="0"/>
              <a:t>Plyometric  known as "jump training“ or  exercises in which muscles exert maximum force in short intervals of time, with the goal of increasing power (speed-strength</a:t>
            </a:r>
            <a:r>
              <a:rPr lang="en-US" b="1" dirty="0" smtClean="0"/>
              <a:t>).</a:t>
            </a:r>
          </a:p>
          <a:p>
            <a:r>
              <a:rPr lang="en-US" b="1" dirty="0" smtClean="0"/>
              <a:t>This </a:t>
            </a:r>
            <a:r>
              <a:rPr lang="en-US" b="1" dirty="0"/>
              <a:t>involves working explosively at maximal intensity using hopping, jumping, skipping, and throwing activities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This type of training improves speed and power </a:t>
            </a:r>
            <a:r>
              <a:rPr lang="en-US" b="1" dirty="0" smtClean="0"/>
              <a:t>but it  </a:t>
            </a:r>
            <a:r>
              <a:rPr lang="en-US" b="1" dirty="0"/>
              <a:t>demanding and </a:t>
            </a:r>
            <a:r>
              <a:rPr lang="en-US" b="1" dirty="0" smtClean="0"/>
              <a:t>producing very </a:t>
            </a:r>
            <a:r>
              <a:rPr lang="en-US" b="1" dirty="0"/>
              <a:t>high levels of lactic acid. </a:t>
            </a:r>
            <a:endParaRPr lang="en-US" b="1" dirty="0" smtClean="0"/>
          </a:p>
          <a:p>
            <a:r>
              <a:rPr lang="en-US" b="1" dirty="0" smtClean="0"/>
              <a:t>This </a:t>
            </a:r>
            <a:r>
              <a:rPr lang="en-US" b="1" dirty="0"/>
              <a:t>type of training would improve your performance in activities such as sprinting, long jump or javelin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Plyometric Exercises involve a fast eccentric and concentric contraction.</a:t>
            </a:r>
            <a:endParaRPr lang="en-US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3689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Plyometric Training</a:t>
            </a:r>
            <a:endParaRPr lang="en-US" dirty="0"/>
          </a:p>
        </p:txBody>
      </p:sp>
      <p:pic>
        <p:nvPicPr>
          <p:cNvPr id="3074" name="Picture 2" descr="C:\Users\Waqas Ihsan\Desktop\downloa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1534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107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Resistance Training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/>
              <a:t>Resistance training is a form of exercise that improves muscular strength and </a:t>
            </a:r>
            <a:r>
              <a:rPr lang="en-US" b="1" dirty="0" smtClean="0"/>
              <a:t>endurance.</a:t>
            </a:r>
          </a:p>
          <a:p>
            <a:r>
              <a:rPr lang="en-US" b="1" dirty="0"/>
              <a:t>Any exercise where you move your body against resistance can be considered resistance </a:t>
            </a:r>
            <a:r>
              <a:rPr lang="en-US" b="1" dirty="0" smtClean="0"/>
              <a:t> </a:t>
            </a:r>
            <a:r>
              <a:rPr lang="en-US" b="1" dirty="0"/>
              <a:t>training.</a:t>
            </a:r>
            <a:endParaRPr lang="en-US" b="1" dirty="0" smtClean="0"/>
          </a:p>
          <a:p>
            <a:r>
              <a:rPr lang="en-US" b="1" dirty="0" smtClean="0"/>
              <a:t>Resistance Training is the key to develop the fitness components such as Strength, Power, and Endurance.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Resistance Training is essential for:</a:t>
            </a:r>
          </a:p>
          <a:p>
            <a:r>
              <a:rPr lang="en-US" b="1" dirty="0" smtClean="0"/>
              <a:t>Improve fitness and skill performance</a:t>
            </a:r>
          </a:p>
          <a:p>
            <a:r>
              <a:rPr lang="en-US" b="1" dirty="0" smtClean="0"/>
              <a:t>Protecting players against injuries</a:t>
            </a:r>
          </a:p>
          <a:p>
            <a:r>
              <a:rPr lang="en-US" b="1" dirty="0" smtClean="0"/>
              <a:t>Improving body composition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44368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Training for General Fitness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n-US" b="1" dirty="0"/>
              <a:t>General fitness is part of overall health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It means having a healthy body weight as well an ability to perform physical fitness activities without tiring easily.</a:t>
            </a:r>
            <a:endParaRPr lang="en-US" b="1" dirty="0" smtClean="0"/>
          </a:p>
          <a:p>
            <a:r>
              <a:rPr lang="en-US" b="1" dirty="0" smtClean="0"/>
              <a:t>General </a:t>
            </a:r>
            <a:r>
              <a:rPr lang="en-US" b="1" dirty="0"/>
              <a:t>fitness training</a:t>
            </a:r>
            <a:r>
              <a:rPr lang="en-US" dirty="0"/>
              <a:t> </a:t>
            </a:r>
            <a:r>
              <a:rPr lang="en-US" b="1" dirty="0"/>
              <a:t>works </a:t>
            </a:r>
            <a:r>
              <a:rPr lang="en-US" b="1" dirty="0" smtClean="0"/>
              <a:t>involves </a:t>
            </a:r>
            <a:r>
              <a:rPr lang="en-US" b="1" dirty="0"/>
              <a:t>broad goals of overall health and well-being, rather than narrow goals of sport </a:t>
            </a:r>
            <a:r>
              <a:rPr lang="en-US" b="1" dirty="0" smtClean="0"/>
              <a:t>competition.</a:t>
            </a:r>
          </a:p>
          <a:p>
            <a:r>
              <a:rPr lang="en-US" b="1" dirty="0" smtClean="0"/>
              <a:t>A </a:t>
            </a:r>
            <a:r>
              <a:rPr lang="en-US" b="1" dirty="0"/>
              <a:t>regular moderate workout </a:t>
            </a:r>
            <a:r>
              <a:rPr lang="en-US" b="1" dirty="0" smtClean="0"/>
              <a:t> </a:t>
            </a:r>
            <a:r>
              <a:rPr lang="en-US" b="1" dirty="0"/>
              <a:t>and healthy diet can improve general appearance </a:t>
            </a:r>
            <a:r>
              <a:rPr lang="en-US" b="1" dirty="0" smtClean="0"/>
              <a:t> </a:t>
            </a:r>
            <a:r>
              <a:rPr lang="en-US" b="1" dirty="0"/>
              <a:t>of good health such as muscle tone, healthy skin, hair and nails, while preventing age or lifestyle-related reductions </a:t>
            </a:r>
            <a:r>
              <a:rPr lang="en-US" b="1" dirty="0" smtClean="0"/>
              <a:t>in health.</a:t>
            </a:r>
          </a:p>
          <a:p>
            <a:r>
              <a:rPr lang="en-US" b="1" dirty="0"/>
              <a:t>General fitness training may be used to promote weight loss.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173982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Training for General Fitness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b="1" dirty="0"/>
              <a:t>General fitness training can also be used to promote toning or building of muscles</a:t>
            </a:r>
            <a:r>
              <a:rPr lang="en-US" sz="2800" b="1" dirty="0" smtClean="0"/>
              <a:t>.</a:t>
            </a:r>
          </a:p>
          <a:p>
            <a:r>
              <a:rPr lang="en-US" sz="2800" b="1" dirty="0"/>
              <a:t>Fitness for weight loss and maintenance is considered general </a:t>
            </a:r>
            <a:r>
              <a:rPr lang="en-US" sz="2800" b="1" dirty="0" smtClean="0"/>
              <a:t> </a:t>
            </a:r>
            <a:r>
              <a:rPr lang="en-US" sz="2800" b="1" dirty="0"/>
              <a:t>that </a:t>
            </a:r>
            <a:r>
              <a:rPr lang="en-US" sz="2800" b="1" dirty="0" smtClean="0"/>
              <a:t> </a:t>
            </a:r>
            <a:r>
              <a:rPr lang="en-US" sz="2800" b="1" dirty="0"/>
              <a:t>consist of different physical activities to achieve health. </a:t>
            </a:r>
            <a:endParaRPr lang="en-US" sz="2800" b="1" dirty="0" smtClean="0"/>
          </a:p>
          <a:p>
            <a:r>
              <a:rPr lang="en-US" sz="2800" b="1" dirty="0" smtClean="0"/>
              <a:t>General</a:t>
            </a:r>
            <a:r>
              <a:rPr lang="en-US" sz="2800" b="1" dirty="0"/>
              <a:t> fitness training combines activities that provide all-over toning as well as cardiovascular benefits. </a:t>
            </a:r>
            <a:endParaRPr lang="en-US" sz="2800" b="1" dirty="0" smtClean="0"/>
          </a:p>
          <a:p>
            <a:r>
              <a:rPr lang="en-US" sz="2800" b="1" dirty="0" smtClean="0"/>
              <a:t>For example, </a:t>
            </a:r>
            <a:r>
              <a:rPr lang="en-US" sz="2800" b="1" dirty="0"/>
              <a:t>cycling or swimming at a moderate pace gets the heart pumping and increases oxygen through the body</a:t>
            </a:r>
            <a:r>
              <a:rPr lang="en-US" sz="28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4368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Training for General Fitness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/>
              <a:t> These exercises also tone and strengthen the body in a general, all-over way. </a:t>
            </a:r>
          </a:p>
          <a:p>
            <a:r>
              <a:rPr lang="en-US" b="1" dirty="0"/>
              <a:t>Building muscles such as through weight lifting or training is also considered as general fitness.</a:t>
            </a:r>
          </a:p>
          <a:p>
            <a:r>
              <a:rPr lang="en-US" b="1" dirty="0"/>
              <a:t>The aim of the training is to improve your level of fitness by developing your balance, co-ordination, flexibility, strength and endurance.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760107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Specific Exercises for athletic Events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/>
              <a:t>Specific fitness </a:t>
            </a:r>
            <a:r>
              <a:rPr lang="en-US" b="1" dirty="0" smtClean="0"/>
              <a:t> </a:t>
            </a:r>
            <a:r>
              <a:rPr lang="en-US" b="1" dirty="0"/>
              <a:t>focusing the fitness goals of an athlete to meet the specific need of an activity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The term is most common when referring to athletes who play a particular </a:t>
            </a:r>
            <a:r>
              <a:rPr lang="en-US" b="1" dirty="0" smtClean="0"/>
              <a:t>sport.</a:t>
            </a:r>
          </a:p>
          <a:p>
            <a:r>
              <a:rPr lang="en-US" b="1" dirty="0"/>
              <a:t>The coach should have knowledge of the predominant types of muscular activity associated with the particular event, the movement pattern involved and the type of strength required. </a:t>
            </a:r>
            <a:endParaRPr lang="en-US" b="1" dirty="0" smtClean="0"/>
          </a:p>
          <a:p>
            <a:r>
              <a:rPr lang="en-US" b="1" dirty="0" smtClean="0"/>
              <a:t>Exercises </a:t>
            </a:r>
            <a:r>
              <a:rPr lang="en-US" b="1" dirty="0"/>
              <a:t>should be identified that will produce the desired development.</a:t>
            </a:r>
          </a:p>
        </p:txBody>
      </p:sp>
    </p:spTree>
    <p:extLst>
      <p:ext uri="{BB962C8B-B14F-4D97-AF65-F5344CB8AC3E}">
        <p14:creationId xmlns:p14="http://schemas.microsoft.com/office/powerpoint/2010/main" val="3173982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Specific Exercises for athletic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/>
              <a:t>Sport specific training is simply fitness and performance training designed specifically for athletic performance enhancement. </a:t>
            </a:r>
            <a:endParaRPr lang="en-US" b="1" dirty="0" smtClean="0"/>
          </a:p>
          <a:p>
            <a:r>
              <a:rPr lang="en-US" b="1" dirty="0" smtClean="0"/>
              <a:t>Training </a:t>
            </a:r>
            <a:r>
              <a:rPr lang="en-US" b="1" dirty="0"/>
              <a:t>programs for athletic performance enhancement </a:t>
            </a:r>
            <a:r>
              <a:rPr lang="en-US" b="1" dirty="0" smtClean="0"/>
              <a:t> </a:t>
            </a:r>
            <a:r>
              <a:rPr lang="en-US" b="1" dirty="0"/>
              <a:t>include such areas as strength, speed, power, endurance, flexibility, mobility, agility, mental preparedness (including goal setting), sleep, recovery/regeneration techniques and strategies, nutrition, rehabilitation, </a:t>
            </a:r>
            <a:r>
              <a:rPr lang="en-US" b="1" dirty="0" smtClean="0"/>
              <a:t>and </a:t>
            </a:r>
            <a:r>
              <a:rPr lang="en-US" b="1" dirty="0"/>
              <a:t>injury risk reduction.</a:t>
            </a:r>
          </a:p>
        </p:txBody>
      </p:sp>
    </p:spTree>
    <p:extLst>
      <p:ext uri="{BB962C8B-B14F-4D97-AF65-F5344CB8AC3E}">
        <p14:creationId xmlns:p14="http://schemas.microsoft.com/office/powerpoint/2010/main" val="27601073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Specific Exercises for athletic Events</a:t>
            </a:r>
            <a:endParaRPr lang="en-US" dirty="0"/>
          </a:p>
        </p:txBody>
      </p:sp>
      <p:pic>
        <p:nvPicPr>
          <p:cNvPr id="4098" name="Picture 2" descr="C:\Users\Waqas Ihsan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83820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9824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Specific Exercises for athletic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Athletes Developmental Stages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5 - Performance</a:t>
            </a:r>
            <a:endParaRPr lang="en-US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4 - Event</a:t>
            </a:r>
          </a:p>
          <a:p>
            <a:pPr algn="ctr"/>
            <a:r>
              <a:rPr lang="en-US" b="1" dirty="0" smtClean="0"/>
              <a:t>Javelin</a:t>
            </a:r>
          </a:p>
          <a:p>
            <a:endParaRPr lang="en-US" b="1" dirty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3 - Event Group</a:t>
            </a:r>
          </a:p>
          <a:p>
            <a:pPr algn="ctr"/>
            <a:r>
              <a:rPr lang="en-US" b="1" dirty="0" smtClean="0"/>
              <a:t>Sprints , Endurance, Jumpers , Thrower</a:t>
            </a:r>
          </a:p>
          <a:p>
            <a:endParaRPr lang="en-US" b="1" dirty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2 - Foundation</a:t>
            </a:r>
          </a:p>
          <a:p>
            <a:pPr algn="ctr"/>
            <a:r>
              <a:rPr lang="en-US" b="1" dirty="0" smtClean="0"/>
              <a:t>Running , Jumping , Throwing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1 - Fundamentals</a:t>
            </a:r>
          </a:p>
          <a:p>
            <a:pPr algn="ctr"/>
            <a:r>
              <a:rPr lang="en-US" b="1" dirty="0" smtClean="0"/>
              <a:t>Agility , balance, Coordination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090313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458200" cy="5257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endParaRPr lang="en-US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6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hanks</a:t>
            </a:r>
            <a:endParaRPr lang="en-US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9031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Types of Resistance Training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There are two types of Resistance Training.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Weight Training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>
                <a:solidFill>
                  <a:srgbClr val="00B050"/>
                </a:solidFill>
              </a:rPr>
              <a:t> Callisthenic Training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36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Weight Training</a:t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98070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/>
              <a:t>Weight training is a common type of strength training for developing the strength and size of skeletal </a:t>
            </a:r>
            <a:r>
              <a:rPr lang="en-US" b="1" dirty="0" smtClean="0"/>
              <a:t>muscles.</a:t>
            </a:r>
          </a:p>
          <a:p>
            <a:r>
              <a:rPr lang="en-US" b="1" dirty="0" smtClean="0"/>
              <a:t>In weight Training muscles power is developed by using weight.</a:t>
            </a:r>
          </a:p>
          <a:p>
            <a:r>
              <a:rPr lang="en-US" b="1" dirty="0" smtClean="0"/>
              <a:t>Weight Training is the most common form of resistance training.</a:t>
            </a:r>
          </a:p>
          <a:p>
            <a:r>
              <a:rPr lang="en-US" b="1" dirty="0" smtClean="0"/>
              <a:t>Weight Training is based on performing sets of exercises.</a:t>
            </a:r>
          </a:p>
          <a:p>
            <a:r>
              <a:rPr lang="en-US" b="1" dirty="0" smtClean="0"/>
              <a:t>In Weight Training overload is achieved by increasing the weight of regular intervals.</a:t>
            </a:r>
          </a:p>
          <a:p>
            <a:r>
              <a:rPr lang="en-US" b="1" dirty="0" smtClean="0"/>
              <a:t>To increase strength depend on Weight Training.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60107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Weight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/>
              <a:t>Sports where strength training is central are bodybuilding, weightlifting, powerlifting</a:t>
            </a:r>
            <a:r>
              <a:rPr lang="en-US" dirty="0" smtClean="0"/>
              <a:t>,      </a:t>
            </a:r>
            <a:r>
              <a:rPr lang="en-US" dirty="0"/>
              <a:t>  </a:t>
            </a:r>
            <a:r>
              <a:rPr lang="en-US" dirty="0" smtClean="0"/>
              <a:t>shot-put,</a:t>
            </a:r>
            <a:r>
              <a:rPr lang="en-US" dirty="0"/>
              <a:t> discus throw, and javelin </a:t>
            </a:r>
            <a:r>
              <a:rPr lang="en-US" dirty="0" smtClean="0"/>
              <a:t>throw.</a:t>
            </a:r>
          </a:p>
          <a:p>
            <a:pPr algn="ctr"/>
            <a:r>
              <a:rPr lang="en-US" dirty="0">
                <a:solidFill>
                  <a:srgbClr val="002060"/>
                </a:solidFill>
              </a:rPr>
              <a:t>This is a partial </a:t>
            </a:r>
            <a:r>
              <a:rPr lang="en-US" b="1" dirty="0">
                <a:solidFill>
                  <a:srgbClr val="002060"/>
                </a:solidFill>
              </a:rPr>
              <a:t>list of weight training exercises</a:t>
            </a:r>
            <a:r>
              <a:rPr lang="en-US" dirty="0">
                <a:solidFill>
                  <a:srgbClr val="002060"/>
                </a:solidFill>
              </a:rPr>
              <a:t> organized by muscle group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/>
          </a:p>
          <a:p>
            <a:pPr lvl="2"/>
            <a:r>
              <a:rPr lang="en-US" b="1" dirty="0" smtClean="0">
                <a:solidFill>
                  <a:srgbClr val="00B050"/>
                </a:solidFill>
              </a:rPr>
              <a:t>Squat</a:t>
            </a:r>
            <a:endParaRPr lang="en-US" b="1" dirty="0">
              <a:solidFill>
                <a:srgbClr val="00B050"/>
              </a:solidFill>
            </a:endParaRPr>
          </a:p>
          <a:p>
            <a:pPr lvl="2"/>
            <a:r>
              <a:rPr lang="en-US" b="1" dirty="0" smtClean="0">
                <a:solidFill>
                  <a:srgbClr val="00B050"/>
                </a:solidFill>
              </a:rPr>
              <a:t>Leg press</a:t>
            </a:r>
            <a:endParaRPr lang="en-US" b="1" dirty="0">
              <a:solidFill>
                <a:srgbClr val="00B050"/>
              </a:solidFill>
            </a:endParaRPr>
          </a:p>
          <a:p>
            <a:pPr lvl="2"/>
            <a:r>
              <a:rPr lang="en-US" b="1" dirty="0" smtClean="0">
                <a:solidFill>
                  <a:srgbClr val="00B050"/>
                </a:solidFill>
              </a:rPr>
              <a:t>Leg </a:t>
            </a:r>
            <a:r>
              <a:rPr lang="en-US" b="1" dirty="0">
                <a:solidFill>
                  <a:srgbClr val="00B050"/>
                </a:solidFill>
              </a:rPr>
              <a:t>extension</a:t>
            </a:r>
          </a:p>
          <a:p>
            <a:pPr lvl="2"/>
            <a:r>
              <a:rPr lang="en-US" b="1" dirty="0" smtClean="0">
                <a:solidFill>
                  <a:srgbClr val="00B050"/>
                </a:solidFill>
              </a:rPr>
              <a:t>Wall </a:t>
            </a:r>
            <a:r>
              <a:rPr lang="en-US" b="1" dirty="0">
                <a:solidFill>
                  <a:srgbClr val="00B050"/>
                </a:solidFill>
              </a:rPr>
              <a:t>Sit</a:t>
            </a:r>
          </a:p>
          <a:p>
            <a:pPr lvl="2"/>
            <a:r>
              <a:rPr lang="en-US" b="1" dirty="0" smtClean="0">
                <a:solidFill>
                  <a:srgbClr val="00B050"/>
                </a:solidFill>
              </a:rPr>
              <a:t>Leg </a:t>
            </a:r>
            <a:r>
              <a:rPr lang="en-US" b="1" dirty="0">
                <a:solidFill>
                  <a:srgbClr val="00B050"/>
                </a:solidFill>
              </a:rPr>
              <a:t>curl</a:t>
            </a:r>
          </a:p>
          <a:p>
            <a:pPr lvl="2"/>
            <a:r>
              <a:rPr lang="en-US" b="1" dirty="0" smtClean="0">
                <a:solidFill>
                  <a:srgbClr val="00B050"/>
                </a:solidFill>
              </a:rPr>
              <a:t>Standing </a:t>
            </a:r>
            <a:r>
              <a:rPr lang="en-US" b="1" dirty="0">
                <a:solidFill>
                  <a:srgbClr val="00B050"/>
                </a:solidFill>
              </a:rPr>
              <a:t>calf raise</a:t>
            </a:r>
          </a:p>
          <a:p>
            <a:pPr lvl="2"/>
            <a:r>
              <a:rPr lang="en-US" b="1" dirty="0" smtClean="0">
                <a:solidFill>
                  <a:srgbClr val="00B050"/>
                </a:solidFill>
              </a:rPr>
              <a:t>Seated </a:t>
            </a:r>
            <a:r>
              <a:rPr lang="en-US" b="1" dirty="0">
                <a:solidFill>
                  <a:srgbClr val="00B050"/>
                </a:solidFill>
              </a:rPr>
              <a:t>calf raise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82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Callisthenic </a:t>
            </a:r>
            <a:r>
              <a:rPr lang="en-US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Training</a:t>
            </a:r>
            <a:br>
              <a:rPr lang="en-US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/>
              <a:t>The word </a:t>
            </a:r>
            <a:r>
              <a:rPr lang="en-US" b="1" i="1" dirty="0"/>
              <a:t>calisthenics</a:t>
            </a:r>
            <a:r>
              <a:rPr lang="en-US" b="1" dirty="0"/>
              <a:t> comes from the ancient Greek words </a:t>
            </a:r>
            <a:r>
              <a:rPr lang="en-US" b="1" i="1" dirty="0"/>
              <a:t>kálos</a:t>
            </a:r>
            <a:r>
              <a:rPr lang="en-US" b="1" dirty="0"/>
              <a:t> </a:t>
            </a:r>
            <a:r>
              <a:rPr lang="en-US" b="1" dirty="0" smtClean="0"/>
              <a:t>, </a:t>
            </a:r>
            <a:r>
              <a:rPr lang="en-US" b="1" dirty="0"/>
              <a:t>which means "beauty</a:t>
            </a:r>
            <a:r>
              <a:rPr lang="en-US" b="1" dirty="0" smtClean="0"/>
              <a:t>" </a:t>
            </a:r>
            <a:r>
              <a:rPr lang="en-US" b="1" dirty="0"/>
              <a:t>and  </a:t>
            </a:r>
            <a:r>
              <a:rPr lang="en-US" b="1" i="1" dirty="0"/>
              <a:t>sthénos</a:t>
            </a:r>
            <a:r>
              <a:rPr lang="en-US" b="1" dirty="0"/>
              <a:t> </a:t>
            </a:r>
            <a:r>
              <a:rPr lang="en-US" b="1" dirty="0" smtClean="0"/>
              <a:t> </a:t>
            </a:r>
            <a:r>
              <a:rPr lang="en-US" b="1" dirty="0"/>
              <a:t>meaning "strength". </a:t>
            </a:r>
            <a:endParaRPr lang="en-US" b="1" dirty="0" smtClean="0"/>
          </a:p>
          <a:p>
            <a:r>
              <a:rPr lang="en-US" b="1" dirty="0" smtClean="0"/>
              <a:t>It </a:t>
            </a:r>
            <a:r>
              <a:rPr lang="en-US" b="1" dirty="0"/>
              <a:t>is the art of using one's body weight and qualities of inertia as a means to develop one's </a:t>
            </a:r>
            <a:r>
              <a:rPr lang="en-US" b="1" dirty="0" smtClean="0"/>
              <a:t>physique.</a:t>
            </a:r>
          </a:p>
          <a:p>
            <a:r>
              <a:rPr lang="en-US" b="1" dirty="0" smtClean="0"/>
              <a:t>Calisthenics</a:t>
            </a:r>
            <a:r>
              <a:rPr lang="en-US" b="1" dirty="0"/>
              <a:t> are </a:t>
            </a:r>
            <a:r>
              <a:rPr lang="en-US" b="1" dirty="0" smtClean="0"/>
              <a:t>exercises</a:t>
            </a:r>
            <a:r>
              <a:rPr lang="en-US" b="1" dirty="0"/>
              <a:t> </a:t>
            </a:r>
            <a:r>
              <a:rPr lang="en-US" b="1" dirty="0" smtClean="0"/>
              <a:t>consisting </a:t>
            </a:r>
            <a:r>
              <a:rPr lang="en-US" b="1" dirty="0"/>
              <a:t>of a variety of gross motor </a:t>
            </a:r>
            <a:r>
              <a:rPr lang="en-US" b="1" dirty="0" smtClean="0"/>
              <a:t>movements, </a:t>
            </a:r>
            <a:r>
              <a:rPr lang="en-US" b="1" dirty="0"/>
              <a:t>often rhythmical and generally without equipment or apparatus. </a:t>
            </a:r>
            <a:endParaRPr lang="en-US" b="1" dirty="0" smtClean="0"/>
          </a:p>
          <a:p>
            <a:r>
              <a:rPr lang="en-US" b="1" dirty="0" smtClean="0"/>
              <a:t>They </a:t>
            </a:r>
            <a:r>
              <a:rPr lang="en-US" b="1" dirty="0"/>
              <a:t>are </a:t>
            </a:r>
            <a:r>
              <a:rPr lang="en-US" b="1" dirty="0" smtClean="0"/>
              <a:t>used </a:t>
            </a:r>
            <a:r>
              <a:rPr lang="en-US" b="1" dirty="0"/>
              <a:t>to increase body strength, body fitness, and flexibility, through movements such as pulling or pushing </a:t>
            </a:r>
            <a:r>
              <a:rPr lang="en-US" b="1" dirty="0" smtClean="0"/>
              <a:t>, </a:t>
            </a:r>
            <a:r>
              <a:rPr lang="en-US" b="1" dirty="0"/>
              <a:t>bending, jumping, or </a:t>
            </a:r>
            <a:r>
              <a:rPr lang="en-US" b="1" dirty="0" smtClean="0"/>
              <a:t>swinging.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44368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Callisthenic </a:t>
            </a:r>
            <a:r>
              <a:rPr lang="en-US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Common </a:t>
            </a:r>
            <a:r>
              <a:rPr lang="en-US" b="1" dirty="0" smtClean="0">
                <a:solidFill>
                  <a:srgbClr val="002060"/>
                </a:solidFill>
              </a:rPr>
              <a:t>exercises of </a:t>
            </a:r>
            <a:r>
              <a:rPr lang="en-US" b="1" i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Callisthenic </a:t>
            </a:r>
            <a:r>
              <a:rPr lang="en-US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Training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Leg raises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Dips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Pull-ups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Push-ups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Sit-ups</a:t>
            </a:r>
          </a:p>
          <a:p>
            <a:r>
              <a:rPr lang="sv-SE" b="1" dirty="0">
                <a:solidFill>
                  <a:srgbClr val="00B050"/>
                </a:solidFill>
              </a:rPr>
              <a:t>Jumping Jacks (Star Jumps/Stride Jumps</a:t>
            </a:r>
            <a:r>
              <a:rPr lang="sv-SE" b="1" dirty="0" smtClean="0">
                <a:solidFill>
                  <a:srgbClr val="00B050"/>
                </a:solidFill>
              </a:rPr>
              <a:t>)</a:t>
            </a:r>
          </a:p>
          <a:p>
            <a:r>
              <a:rPr lang="en-US" b="1" dirty="0">
                <a:solidFill>
                  <a:srgbClr val="00B050"/>
                </a:solidFill>
              </a:rPr>
              <a:t>Squat jumps </a:t>
            </a:r>
            <a:r>
              <a:rPr lang="en-US" b="1" dirty="0" smtClean="0">
                <a:solidFill>
                  <a:srgbClr val="00B050"/>
                </a:solidFill>
              </a:rPr>
              <a:t>(Box </a:t>
            </a:r>
            <a:r>
              <a:rPr lang="en-US" b="1" dirty="0">
                <a:solidFill>
                  <a:srgbClr val="00B050"/>
                </a:solidFill>
              </a:rPr>
              <a:t>Jumps)</a:t>
            </a:r>
          </a:p>
        </p:txBody>
      </p:sp>
    </p:spTree>
    <p:extLst>
      <p:ext uri="{BB962C8B-B14F-4D97-AF65-F5344CB8AC3E}">
        <p14:creationId xmlns:p14="http://schemas.microsoft.com/office/powerpoint/2010/main" val="2760107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Benefits/uses of 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Resistance Training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15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/>
            <a:r>
              <a:rPr lang="en-US" dirty="0"/>
              <a:t> </a:t>
            </a:r>
            <a:r>
              <a:rPr lang="en-US" sz="3400" b="1" dirty="0" smtClean="0">
                <a:solidFill>
                  <a:srgbClr val="002060"/>
                </a:solidFill>
              </a:rPr>
              <a:t>Resistance Training brings </a:t>
            </a:r>
            <a:r>
              <a:rPr lang="en-US" sz="3400" b="1" dirty="0">
                <a:solidFill>
                  <a:srgbClr val="002060"/>
                </a:solidFill>
              </a:rPr>
              <a:t>plenty of additional benefits, including</a:t>
            </a:r>
            <a:r>
              <a:rPr lang="en-US" sz="3400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Building </a:t>
            </a:r>
            <a:r>
              <a:rPr lang="en-US" sz="3400" b="1" dirty="0" smtClean="0">
                <a:solidFill>
                  <a:schemeClr val="tx1"/>
                </a:solidFill>
              </a:rPr>
              <a:t>muscles</a:t>
            </a:r>
            <a:endParaRPr lang="en-US" sz="3400" b="1" dirty="0">
              <a:solidFill>
                <a:schemeClr val="tx1"/>
              </a:solidFill>
            </a:endParaRPr>
          </a:p>
          <a:p>
            <a:r>
              <a:rPr lang="en-US" sz="3400" b="1" dirty="0" smtClean="0">
                <a:solidFill>
                  <a:schemeClr val="tx1"/>
                </a:solidFill>
              </a:rPr>
              <a:t>Increasing </a:t>
            </a:r>
            <a:r>
              <a:rPr lang="en-US" sz="3400" b="1" dirty="0">
                <a:solidFill>
                  <a:schemeClr val="tx1"/>
                </a:solidFill>
              </a:rPr>
              <a:t>endurance and flexibility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Protecting</a:t>
            </a:r>
            <a:r>
              <a:rPr lang="en-US" sz="3400" b="1" dirty="0">
                <a:solidFill>
                  <a:schemeClr val="tx1"/>
                </a:solidFill>
              </a:rPr>
              <a:t>, and possibly reducing pain in, joints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Increasing</a:t>
            </a:r>
            <a:r>
              <a:rPr lang="en-US" sz="3400" b="1" dirty="0">
                <a:solidFill>
                  <a:schemeClr val="tx1"/>
                </a:solidFill>
              </a:rPr>
              <a:t> bone mass (which helps prevent fractures and degeneration </a:t>
            </a:r>
            <a:r>
              <a:rPr lang="en-US" sz="3400" b="1" dirty="0" smtClean="0">
                <a:solidFill>
                  <a:schemeClr val="tx1"/>
                </a:solidFill>
              </a:rPr>
              <a:t>from Osteoporosis</a:t>
            </a:r>
            <a:r>
              <a:rPr lang="en-US" sz="3400" b="1" dirty="0">
                <a:solidFill>
                  <a:schemeClr val="tx1"/>
                </a:solidFill>
              </a:rPr>
              <a:t>)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increasing your energy </a:t>
            </a:r>
            <a:r>
              <a:rPr lang="en-US" sz="3400" b="1" dirty="0" smtClean="0">
                <a:solidFill>
                  <a:schemeClr val="tx1"/>
                </a:solidFill>
              </a:rPr>
              <a:t>level</a:t>
            </a:r>
          </a:p>
          <a:p>
            <a:r>
              <a:rPr lang="en-US" sz="3400" b="1" dirty="0" smtClean="0">
                <a:solidFill>
                  <a:schemeClr val="tx1"/>
                </a:solidFill>
              </a:rPr>
              <a:t> </a:t>
            </a:r>
            <a:r>
              <a:rPr lang="en-US" sz="3400" b="1" dirty="0">
                <a:solidFill>
                  <a:schemeClr val="tx1"/>
                </a:solidFill>
              </a:rPr>
              <a:t>Improve your muscular </a:t>
            </a:r>
            <a:r>
              <a:rPr lang="en-US" sz="3400" b="1" dirty="0" smtClean="0">
                <a:solidFill>
                  <a:schemeClr val="tx1"/>
                </a:solidFill>
              </a:rPr>
              <a:t>fitness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increase your physical work capacity</a:t>
            </a:r>
            <a:r>
              <a:rPr lang="en-US" sz="3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It promotes fat-free body </a:t>
            </a:r>
            <a:r>
              <a:rPr lang="en-US" sz="3400" b="1" dirty="0" smtClean="0">
                <a:solidFill>
                  <a:schemeClr val="tx1"/>
                </a:solidFill>
              </a:rPr>
              <a:t>mass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It improves bone density. </a:t>
            </a:r>
            <a:endParaRPr lang="en-US" sz="3400" b="1" dirty="0" smtClean="0">
              <a:solidFill>
                <a:schemeClr val="tx1"/>
              </a:solidFill>
            </a:endParaRPr>
          </a:p>
          <a:p>
            <a:r>
              <a:rPr lang="en-US" sz="3400" b="1" dirty="0">
                <a:solidFill>
                  <a:schemeClr val="tx1"/>
                </a:solidFill>
              </a:rPr>
              <a:t>It improves your quality of life as you gaining body confidence</a:t>
            </a:r>
            <a:r>
              <a:rPr lang="en-US" sz="34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3400" b="1" dirty="0">
                <a:solidFill>
                  <a:schemeClr val="tx1"/>
                </a:solidFill>
              </a:rPr>
              <a:t>It Increases the strength of connective tissue, muscles, and tendons.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982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Isotonic Contractions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Isotonic contractions are those which cause the muscle to change length as it contracts and causes movement of a body part</a:t>
            </a:r>
            <a:r>
              <a:rPr lang="en-US" b="1" dirty="0" smtClean="0"/>
              <a:t>.</a:t>
            </a:r>
          </a:p>
          <a:p>
            <a:pPr algn="ctr"/>
            <a:r>
              <a:rPr lang="en-US" b="1" dirty="0" smtClean="0"/>
              <a:t> </a:t>
            </a:r>
            <a:r>
              <a:rPr lang="en-US" b="1" dirty="0">
                <a:solidFill>
                  <a:srgbClr val="002060"/>
                </a:solidFill>
              </a:rPr>
              <a:t>There are two types of Isotonic contraction</a:t>
            </a:r>
            <a:r>
              <a:rPr lang="en-US" b="1" dirty="0" smtClean="0">
                <a:solidFill>
                  <a:srgbClr val="002060"/>
                </a:solidFill>
              </a:rPr>
              <a:t>: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Concentric </a:t>
            </a:r>
            <a:r>
              <a:rPr lang="en-US" b="1" dirty="0" smtClean="0">
                <a:solidFill>
                  <a:srgbClr val="00B050"/>
                </a:solidFill>
              </a:rPr>
              <a:t>Contraction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>
                <a:solidFill>
                  <a:srgbClr val="00B050"/>
                </a:solidFill>
              </a:rPr>
              <a:t>Eccentric Contraction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292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386</Words>
  <Application>Microsoft Office PowerPoint</Application>
  <PresentationFormat>On-screen Show (4:3)</PresentationFormat>
  <Paragraphs>132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Resistance Training</vt:lpstr>
      <vt:lpstr>Resistance Training</vt:lpstr>
      <vt:lpstr>Types of Resistance Training </vt:lpstr>
      <vt:lpstr> Weight Training </vt:lpstr>
      <vt:lpstr>Weight Training</vt:lpstr>
      <vt:lpstr> Callisthenic Training </vt:lpstr>
      <vt:lpstr>Callisthenic Training</vt:lpstr>
      <vt:lpstr>Benefits/uses of Resistance Training </vt:lpstr>
      <vt:lpstr>Isotonic Contractions</vt:lpstr>
      <vt:lpstr> Concentric Contractions </vt:lpstr>
      <vt:lpstr>Eccentric  Contraction</vt:lpstr>
      <vt:lpstr>Concentric and Eccentric  Contraction</vt:lpstr>
      <vt:lpstr>Isometric Contraction  </vt:lpstr>
      <vt:lpstr>Isometric Contraction </vt:lpstr>
      <vt:lpstr>Types Of Contractions</vt:lpstr>
      <vt:lpstr>Isokinetic Contraction  </vt:lpstr>
      <vt:lpstr>Isokinetic Contraction  </vt:lpstr>
      <vt:lpstr>Plyometric Training</vt:lpstr>
      <vt:lpstr>Plyometric Training</vt:lpstr>
      <vt:lpstr>Training for General Fitness</vt:lpstr>
      <vt:lpstr>Training for General Fitness</vt:lpstr>
      <vt:lpstr>Training for General Fitness</vt:lpstr>
      <vt:lpstr>Specific Exercises for athletic Events</vt:lpstr>
      <vt:lpstr>Specific Exercises for athletic Events</vt:lpstr>
      <vt:lpstr>Specific Exercises for athletic Events</vt:lpstr>
      <vt:lpstr>Specific Exercises for athletic Events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Resistance Training</dc:title>
  <dc:creator>Waqas Ihsan</dc:creator>
  <cp:lastModifiedBy>Aamir Ch</cp:lastModifiedBy>
  <cp:revision>24</cp:revision>
  <dcterms:created xsi:type="dcterms:W3CDTF">2016-06-02T14:16:27Z</dcterms:created>
  <dcterms:modified xsi:type="dcterms:W3CDTF">2020-03-27T16:14:52Z</dcterms:modified>
</cp:coreProperties>
</file>